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83" r:id="rId15"/>
    <p:sldId id="284" r:id="rId16"/>
    <p:sldId id="287" r:id="rId17"/>
    <p:sldId id="285" r:id="rId18"/>
    <p:sldId id="286" r:id="rId19"/>
    <p:sldId id="278" r:id="rId20"/>
  </p:sldIdLst>
  <p:sldSz cx="10795000" cy="6845300"/>
  <p:notesSz cx="10795000" cy="6845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BE152B"/>
    <a:srgbClr val="EE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60"/>
  </p:normalViewPr>
  <p:slideViewPr>
    <p:cSldViewPr>
      <p:cViewPr varScale="1">
        <p:scale>
          <a:sx n="113" d="100"/>
          <a:sy n="113" d="100"/>
        </p:scale>
        <p:origin x="1476" y="114"/>
      </p:cViewPr>
      <p:guideLst>
        <p:guide orient="horz" pos="288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122043"/>
            <a:ext cx="9181148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33368"/>
            <a:ext cx="756094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EE7D2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EE7D2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4419"/>
            <a:ext cx="4698587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4419"/>
            <a:ext cx="4698587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EE7D2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800003" cy="68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0806" y="585598"/>
            <a:ext cx="8419736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EE7D2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870" y="3420008"/>
            <a:ext cx="8401608" cy="277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66129"/>
            <a:ext cx="345643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66129"/>
            <a:ext cx="248431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66129"/>
            <a:ext cx="248431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0"/>
            <a:ext cx="108521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" y="4641682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425700" y="755650"/>
            <a:ext cx="6215378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sp>
        <p:nvSpPr>
          <p:cNvPr id="8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A6F80-2BCB-4D87-A9B1-D65D6D49A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07" y="1101893"/>
            <a:ext cx="1447800" cy="14168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C4D1CB-3E08-459A-A3E7-5B3138AD088E}"/>
              </a:ext>
            </a:extLst>
          </p:cNvPr>
          <p:cNvSpPr txBox="1"/>
          <p:nvPr/>
        </p:nvSpPr>
        <p:spPr>
          <a:xfrm>
            <a:off x="3873499" y="1485327"/>
            <a:ext cx="51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COCEDER CASTILLA Y LEÓN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5B71A5-2F79-4C73-ADDA-6CF850DC28EF}"/>
              </a:ext>
            </a:extLst>
          </p:cNvPr>
          <p:cNvSpPr txBox="1"/>
          <p:nvPr/>
        </p:nvSpPr>
        <p:spPr>
          <a:xfrm>
            <a:off x="1663700" y="2330426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“Sensibilización y lucha contra la despoblación” para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el asentamiento de nuevas personas pobladoras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 la </a:t>
            </a:r>
            <a:r>
              <a:rPr lang="es-ES" dirty="0"/>
              <a:t>plataforma </a:t>
            </a:r>
            <a:r>
              <a:rPr lang="es-ES" i="1" dirty="0"/>
              <a:t>volveralpueblo.org</a:t>
            </a:r>
            <a:r>
              <a:rPr lang="es-ES" dirty="0"/>
              <a:t>, un banco de casas, terrenos y negocios en nuestros pueblos.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“Envejecimiento exitoso en el medio rural” para personas mayores.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“Itinerarios de inserción para luchar contra la despoblación” para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la inserción sociolaboral de personas en riesgo de exclusión social y su empleabilidad.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“Atención integral a personas con necesidades educativas en el medio rural”.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Inserción sociolaboral para mujeres.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35100" y="1136650"/>
            <a:ext cx="861060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2000" b="1" dirty="0">
                <a:latin typeface="Arial" pitchFamily="34" charset="0"/>
                <a:cs typeface="Arial" pitchFamily="34" charset="0"/>
              </a:rPr>
              <a:t>COCEMFE CASTILLA Y LEÓN</a:t>
            </a:r>
          </a:p>
          <a:p>
            <a:pPr algn="just"/>
            <a:endParaRPr lang="es-ES" sz="1600" b="1" dirty="0"/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“Programas de atención personal, vida autónoma e integración social de personas con grave discapacidad física”.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“ Apoyo psicosocial y descanso para familias con personas con grave discapacidad física a su cargo en el medio rural”.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“ Promoción de autonomía personal mediante la comunicación, movilidad y accesibilidad de las personas con discapacidad en el entorno”.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“Punto de asesoramiento, préstamo e investigación en productos de apoyo”</a:t>
            </a:r>
          </a:p>
          <a:p>
            <a:pPr algn="r"/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425700" y="755650"/>
            <a:ext cx="6215378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212850"/>
            <a:ext cx="2438400" cy="7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>
          <a:xfrm>
            <a:off x="215899" y="146050"/>
            <a:ext cx="2360281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075630-EFFB-44D0-AF2F-9252162F1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977025"/>
            <a:ext cx="8686800" cy="40110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49300" y="1060450"/>
            <a:ext cx="93726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es-ES" sz="20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FEDERACION DE CENTROS JUVENILES</a:t>
            </a:r>
          </a:p>
          <a:p>
            <a:pPr algn="r"/>
            <a:r>
              <a:rPr lang="es-ES" sz="20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		 DON BOSCO CASTILLA Y LEÓN</a:t>
            </a: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/>
            <a:endParaRPr lang="es-ES" sz="20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425700" y="755650"/>
            <a:ext cx="6215378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pic>
        <p:nvPicPr>
          <p:cNvPr id="9" name="Imagen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136650"/>
            <a:ext cx="2462734" cy="1171630"/>
          </a:xfrm>
          <a:prstGeom prst="rect">
            <a:avLst/>
          </a:prstGeom>
        </p:spPr>
      </p:pic>
      <p:sp>
        <p:nvSpPr>
          <p:cNvPr id="10" name="CuadroTexto 103"/>
          <p:cNvSpPr txBox="1"/>
          <p:nvPr/>
        </p:nvSpPr>
        <p:spPr>
          <a:xfrm>
            <a:off x="1282700" y="235585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/>
              <a:t>Infancia y Juventud</a:t>
            </a:r>
            <a:r>
              <a:rPr lang="es-ES" dirty="0"/>
              <a:t>: Prevención del abandono escolar;  Educación para la Salud; Actividades lúdico-educativas; Educación Integral; Principios y valores democráticos; inclusión de  minorías étnicas y población inmigrante; fomento de la participación juvenil.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/>
              <a:t>Integración socio laboral: </a:t>
            </a:r>
            <a:r>
              <a:rPr lang="es-ES" dirty="0"/>
              <a:t>puntos de orientación; itinerarios personalizados; talleres pre laborales; acompañamiento en la inserción laboral.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/>
              <a:t>Voluntariado:</a:t>
            </a:r>
            <a:r>
              <a:rPr lang="es-ES" dirty="0"/>
              <a:t> difusión, captación y formación.</a:t>
            </a:r>
          </a:p>
          <a:p>
            <a:endParaRPr lang="es-ES" sz="1200" dirty="0"/>
          </a:p>
        </p:txBody>
      </p:sp>
      <p:sp>
        <p:nvSpPr>
          <p:cNvPr id="11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358900" y="1060450"/>
            <a:ext cx="8686800" cy="449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/>
              <a:t>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b="1" dirty="0"/>
          </a:p>
          <a:p>
            <a:pPr algn="r"/>
            <a:endParaRPr lang="es-ES" b="1" dirty="0"/>
          </a:p>
          <a:p>
            <a:pPr algn="r"/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425700" y="755650"/>
            <a:ext cx="6215378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sp>
        <p:nvSpPr>
          <p:cNvPr id="6" name="Rectángulo 1"/>
          <p:cNvSpPr/>
          <p:nvPr/>
        </p:nvSpPr>
        <p:spPr>
          <a:xfrm>
            <a:off x="2425700" y="1166324"/>
            <a:ext cx="6215378" cy="3500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212850"/>
            <a:ext cx="2283359" cy="1183964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102100" y="1517650"/>
            <a:ext cx="620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Plena inclusión Castilla y León</a:t>
            </a:r>
          </a:p>
        </p:txBody>
      </p:sp>
      <p:sp>
        <p:nvSpPr>
          <p:cNvPr id="15" name="CuadroTexto 103"/>
          <p:cNvSpPr txBox="1"/>
          <p:nvPr/>
        </p:nvSpPr>
        <p:spPr>
          <a:xfrm>
            <a:off x="1282700" y="2355850"/>
            <a:ext cx="8915400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</a:rPr>
              <a:t>Programa </a:t>
            </a:r>
            <a:r>
              <a:rPr lang="es-ES" sz="1600" b="1" kern="0" dirty="0">
                <a:solidFill>
                  <a:sysClr val="windowText" lastClr="000000"/>
                </a:solidFill>
              </a:rPr>
              <a:t>de envejecimiento activo</a:t>
            </a:r>
            <a:r>
              <a:rPr lang="es-ES" sz="1600" kern="0" dirty="0">
                <a:solidFill>
                  <a:sysClr val="windowText" lastClr="000000"/>
                </a:solidFill>
              </a:rPr>
              <a:t> para dar respuesta a las personas mayores con discapacidad intelectual (a partir de los 45 años)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</a:rPr>
              <a:t>Programa de </a:t>
            </a:r>
            <a:r>
              <a:rPr lang="es-ES" sz="1600" b="1" kern="0" dirty="0">
                <a:solidFill>
                  <a:sysClr val="windowText" lastClr="000000"/>
                </a:solidFill>
              </a:rPr>
              <a:t>Ciudadanía Acti</a:t>
            </a:r>
            <a:r>
              <a:rPr lang="es-ES" sz="1600" kern="0" dirty="0">
                <a:solidFill>
                  <a:sysClr val="windowText" lastClr="000000"/>
                </a:solidFill>
              </a:rPr>
              <a:t>va dedicado al empoderamiento y autonomía de las personas con discapacidad intelectual. </a:t>
            </a:r>
          </a:p>
          <a:p>
            <a:pPr algn="just"/>
            <a:endParaRPr lang="es-ES" sz="1600" kern="0" dirty="0">
              <a:solidFill>
                <a:sysClr val="windowText" lastClr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</a:rPr>
              <a:t>Programa de </a:t>
            </a:r>
            <a:r>
              <a:rPr lang="es-ES" sz="1600" b="1" kern="0" dirty="0">
                <a:solidFill>
                  <a:sysClr val="windowText" lastClr="000000"/>
                </a:solidFill>
              </a:rPr>
              <a:t>Apoyo a familias </a:t>
            </a:r>
            <a:r>
              <a:rPr lang="es-ES" sz="1600" b="1" kern="0">
                <a:solidFill>
                  <a:sysClr val="windowText" lastClr="000000"/>
                </a:solidFill>
              </a:rPr>
              <a:t>y conciliación  </a:t>
            </a:r>
            <a:r>
              <a:rPr lang="es-ES" sz="1600" kern="0" dirty="0">
                <a:solidFill>
                  <a:sysClr val="windowText" lastClr="000000"/>
                </a:solidFill>
              </a:rPr>
              <a:t>con el fin de asesorar, informar… así como realización de respiros</a:t>
            </a:r>
          </a:p>
          <a:p>
            <a:pPr algn="just"/>
            <a:endParaRPr lang="es-ES" sz="1600" kern="0" dirty="0">
              <a:solidFill>
                <a:sysClr val="windowText" lastClr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</a:rPr>
              <a:t>Programa de </a:t>
            </a:r>
            <a:r>
              <a:rPr lang="es-ES" sz="1600" b="1" kern="0" dirty="0">
                <a:solidFill>
                  <a:sysClr val="windowText" lastClr="000000"/>
                </a:solidFill>
              </a:rPr>
              <a:t>Salud Mental </a:t>
            </a:r>
            <a:r>
              <a:rPr lang="es-ES" sz="1600" kern="0" dirty="0">
                <a:solidFill>
                  <a:sysClr val="windowText" lastClr="000000"/>
                </a:solidFill>
              </a:rPr>
              <a:t>para profundizar en la realidad de las personas que tienen discapacidad intelectual y enfermedad mental.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425700" y="755650"/>
            <a:ext cx="6215378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sp>
        <p:nvSpPr>
          <p:cNvPr id="6" name="Rectángulo 1"/>
          <p:cNvSpPr/>
          <p:nvPr/>
        </p:nvSpPr>
        <p:spPr>
          <a:xfrm>
            <a:off x="2425700" y="1166324"/>
            <a:ext cx="6215378" cy="3500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289050"/>
            <a:ext cx="6158889" cy="31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060450"/>
            <a:ext cx="9296400" cy="43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136650"/>
            <a:ext cx="9296400" cy="43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0" cy="69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25"/>
            <a:ext cx="10795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0" cy="694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694"/>
            <a:ext cx="10795000" cy="69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9542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834"/>
            <a:ext cx="10795000" cy="70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565318"/>
              </p:ext>
            </p:extLst>
          </p:nvPr>
        </p:nvGraphicFramePr>
        <p:xfrm>
          <a:off x="1511300" y="335677"/>
          <a:ext cx="7620000" cy="448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4556">
                <a:tc>
                  <a:txBody>
                    <a:bodyPr/>
                    <a:lstStyle/>
                    <a:p>
                      <a:r>
                        <a:rPr lang="es-ES" sz="1800" dirty="0"/>
                        <a:t>PROVINCIA 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FINES SOCIALES  y AMBAS CASILLAS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%</a:t>
                      </a:r>
                    </a:p>
                    <a:p>
                      <a:r>
                        <a:rPr lang="es-ES" sz="1800" dirty="0"/>
                        <a:t>Personas que marcan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NINGUNA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%</a:t>
                      </a:r>
                    </a:p>
                    <a:p>
                      <a:r>
                        <a:rPr lang="es-ES" sz="1800" dirty="0"/>
                        <a:t>Personas que no marcan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b="1" dirty="0"/>
                        <a:t>VALLADOLID</a:t>
                      </a: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5.203.685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60,49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1.221.669 €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25,27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PALENCIA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1.177.340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0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/>
                        <a:t>57,87</a:t>
                      </a:r>
                      <a:endParaRPr lang="es-E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/>
                        <a:t>325.876 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/>
                        <a:t>25,68</a:t>
                      </a:r>
                      <a:endParaRPr lang="es-E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pPr marL="0" algn="l"/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LEON </a:t>
                      </a: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3.198.626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s-ES" b="1" dirty="0"/>
                        <a:t>57,17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s-ES" b="1" dirty="0"/>
                        <a:t>1.059.085 €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148" marR="80148" marT="45175" marB="45175"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s-ES" b="1" dirty="0"/>
                        <a:t>29,39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148" marR="80148" marT="45175" marB="451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SALAMANCA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/>
                        <a:t>2.156.621 €</a:t>
                      </a:r>
                      <a:endParaRPr lang="es-E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/>
                        <a:t>51,82</a:t>
                      </a:r>
                      <a:r>
                        <a:rPr lang="es-ES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844.591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31,84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SEGOVIA</a:t>
                      </a: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1.103.550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54,93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351.552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29,97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SORIA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720.744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59,47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198.393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26,34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AVILA</a:t>
                      </a: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831.828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54,04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/>
                        <a:t>246.164 €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27,28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ZAMORA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862.865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52,24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325.891 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32,62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r>
                        <a:rPr lang="es-ES" sz="1800" b="1" dirty="0"/>
                        <a:t>BURGOS</a:t>
                      </a: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3.542.486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64,87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824.143 €</a:t>
                      </a:r>
                      <a:endParaRPr lang="es-ES" sz="1800" b="1" dirty="0"/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22,32</a:t>
                      </a:r>
                      <a:endParaRPr lang="es-ES" sz="1800" b="1" dirty="0"/>
                    </a:p>
                  </a:txBody>
                  <a:tcPr marL="80148" marR="80148" marT="45175" marB="451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82700" y="527050"/>
            <a:ext cx="8839200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/>
              <a:t>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s-ES" b="1" dirty="0"/>
          </a:p>
          <a:p>
            <a:pPr algn="r"/>
            <a:endParaRPr lang="es-ES" sz="3200" b="1" dirty="0"/>
          </a:p>
          <a:p>
            <a:pPr algn="r"/>
            <a:endParaRPr lang="es-ES" sz="3200" b="1" dirty="0"/>
          </a:p>
          <a:p>
            <a:pPr algn="ctr">
              <a:buFont typeface="Arial" pitchFamily="34" charset="0"/>
              <a:buChar char="•"/>
            </a:pPr>
            <a:endParaRPr lang="es-ES" sz="2400" dirty="0"/>
          </a:p>
          <a:p>
            <a:pPr algn="just">
              <a:buFont typeface="Arial" pitchFamily="34" charset="0"/>
              <a:buChar char="•"/>
            </a:pPr>
            <a:r>
              <a:rPr lang="es-ES" sz="2400" dirty="0"/>
              <a:t>Apoyo psicosocial a  enfermos terminales y sus familias.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/>
              <a:t>Voluntariado de apoyo y acompañamiento a pacientes oncológicos y familiares.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/>
              <a:t>Apoyo social de emergencia.</a:t>
            </a:r>
          </a:p>
          <a:p>
            <a:pPr algn="ctr"/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850"/>
            <a:ext cx="10795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425700" y="755650"/>
            <a:ext cx="6215378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212850"/>
            <a:ext cx="2895600" cy="11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4"/>
          <p:cNvSpPr/>
          <p:nvPr/>
        </p:nvSpPr>
        <p:spPr>
          <a:xfrm>
            <a:off x="1358900" y="755650"/>
            <a:ext cx="8686800" cy="346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3814" tIns="41907" rIns="83814" bIns="41907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</a:rPr>
              <a:t>ALGUNOS PROYECTOS FINANCIADOS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DE714198C1E944A2BD6CB7BD1BA0DE" ma:contentTypeVersion="13" ma:contentTypeDescription="Crear nuevo documento." ma:contentTypeScope="" ma:versionID="58d551cf3198d0ba190f2b3adadaf429">
  <xsd:schema xmlns:xsd="http://www.w3.org/2001/XMLSchema" xmlns:xs="http://www.w3.org/2001/XMLSchema" xmlns:p="http://schemas.microsoft.com/office/2006/metadata/properties" xmlns:ns2="127efdce-425b-44ea-a517-2456e2a0e961" xmlns:ns3="679e396f-fc13-41a0-9caf-37f3b9f2c4dc" targetNamespace="http://schemas.microsoft.com/office/2006/metadata/properties" ma:root="true" ma:fieldsID="6a995d8accff0d8c5b0316b6ce31d6f3" ns2:_="" ns3:_="">
    <xsd:import namespace="127efdce-425b-44ea-a517-2456e2a0e961"/>
    <xsd:import namespace="679e396f-fc13-41a0-9caf-37f3b9f2c4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efdce-425b-44ea-a517-2456e2a0e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e396f-fc13-41a0-9caf-37f3b9f2c4d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7efdce-425b-44ea-a517-2456e2a0e961" xsi:nil="true"/>
  </documentManagement>
</p:properties>
</file>

<file path=customXml/itemProps1.xml><?xml version="1.0" encoding="utf-8"?>
<ds:datastoreItem xmlns:ds="http://schemas.openxmlformats.org/officeDocument/2006/customXml" ds:itemID="{1F43E6BF-B8E8-4E9E-B3B8-C90EA830F204}"/>
</file>

<file path=customXml/itemProps2.xml><?xml version="1.0" encoding="utf-8"?>
<ds:datastoreItem xmlns:ds="http://schemas.openxmlformats.org/officeDocument/2006/customXml" ds:itemID="{848E5A37-066C-433B-AFCA-CCE9F1000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B4048-EE27-4D3E-BCE3-DC4D695E872F}">
  <ds:schemaRefs>
    <ds:schemaRef ds:uri="d484d78f-58d3-4876-956f-38838b040f45"/>
    <ds:schemaRef ds:uri="http://purl.org/dc/elements/1.1/"/>
    <ds:schemaRef ds:uri="http://schemas.microsoft.com/office/2006/metadata/properties"/>
    <ds:schemaRef ds:uri="951e9889-399b-480e-a907-c432bd10fc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485</Words>
  <Application>Microsoft Office PowerPoint</Application>
  <PresentationFormat>Personalizado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 somos 11 millones  marcando la X Solidaria en  la declaración de la renta, ¿y tú?</dc:title>
  <dc:creator>ProgramaCalidad</dc:creator>
  <cp:lastModifiedBy>47   AUT.MC - Fernando Andrade Carreño</cp:lastModifiedBy>
  <cp:revision>20</cp:revision>
  <dcterms:created xsi:type="dcterms:W3CDTF">2019-03-20T12:29:37Z</dcterms:created>
  <dcterms:modified xsi:type="dcterms:W3CDTF">2021-04-09T07:50:51Z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2019-03-20T00:00:00Z</vt:filetime>
  </property>
  <property fmtid="{D5CDD505-2E9C-101B-9397-08002B2CF9AE}" pid="5" name="ContentTypeId">
    <vt:lpwstr>0x01010043DE714198C1E944A2BD6CB7BD1BA0DE</vt:lpwstr>
  </property>
</Properties>
</file>